
<file path=[Content_Types].xml><?xml version="1.0" encoding="utf-8"?>
<Types xmlns="http://schemas.openxmlformats.org/package/2006/content-types">
  <Default Extension="emf" ContentType="image/x-emf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Action1.xml" ContentType="application/vnd.ms-office.inkAction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Action2.xml" ContentType="application/vnd.ms-office.inkAction+xml"/>
  <Override PartName="/ppt/notesSlides/notesSlide12.xml" ContentType="application/vnd.openxmlformats-officedocument.presentationml.notesSlide+xml"/>
  <Override PartName="/ppt/ink/inkAction3.xml" ContentType="application/vnd.ms-office.inkAction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1"/>
  </p:notesMasterIdLst>
  <p:handoutMasterIdLst>
    <p:handoutMasterId r:id="rId22"/>
  </p:handoutMasterIdLst>
  <p:sldIdLst>
    <p:sldId id="256" r:id="rId5"/>
    <p:sldId id="257" r:id="rId6"/>
    <p:sldId id="265" r:id="rId7"/>
    <p:sldId id="260" r:id="rId8"/>
    <p:sldId id="261" r:id="rId9"/>
    <p:sldId id="262" r:id="rId10"/>
    <p:sldId id="263" r:id="rId11"/>
    <p:sldId id="267" r:id="rId12"/>
    <p:sldId id="270" r:id="rId13"/>
    <p:sldId id="271" r:id="rId14"/>
    <p:sldId id="264" r:id="rId15"/>
    <p:sldId id="268" r:id="rId16"/>
    <p:sldId id="272" r:id="rId17"/>
    <p:sldId id="269" r:id="rId18"/>
    <p:sldId id="258" r:id="rId19"/>
    <p:sldId id="25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38" autoAdjust="0"/>
    <p:restoredTop sz="94660" autoAdjust="0"/>
  </p:normalViewPr>
  <p:slideViewPr>
    <p:cSldViewPr snapToGrid="0">
      <p:cViewPr varScale="1">
        <p:scale>
          <a:sx n="72" d="100"/>
          <a:sy n="72" d="100"/>
        </p:scale>
        <p:origin x="84" y="396"/>
      </p:cViewPr>
      <p:guideLst/>
    </p:cSldViewPr>
  </p:slideViewPr>
  <p:outlineViewPr>
    <p:cViewPr>
      <p:scale>
        <a:sx n="33" d="100"/>
        <a:sy n="33" d="100"/>
      </p:scale>
      <p:origin x="0" y="-201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86"/>
    </p:cViewPr>
  </p:sorterViewPr>
  <p:notesViewPr>
    <p:cSldViewPr snapToGrid="0">
      <p:cViewPr varScale="1">
        <p:scale>
          <a:sx n="55" d="100"/>
          <a:sy n="55" d="100"/>
        </p:scale>
        <p:origin x="288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7AB5B4F-A8E5-4A13-931B-939C64EB17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E02565-7FF8-43D6-8848-50355B934F5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16087-A366-411E-BE62-6BDB1CB6DC0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9A126C-2159-4F33-8C37-B2E55AA424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5446D3-8864-4AB2-A5B6-0FDFB7A69C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7B77C-6951-4CD4-A760-9C11BE9AF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83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9.31408" units="1/cm"/>
          <inkml:channelProperty channel="Y" name="resolution" value="49.23077" units="1/cm"/>
          <inkml:channelProperty channel="T" name="resolution" value="1" units="1/dev"/>
        </inkml:channelProperties>
      </inkml:inkSource>
      <inkml:timestamp xml:id="ts0" timeString="2020-05-15T20:46:20.514"/>
    </inkml:context>
    <inkml:brush xml:id="br0">
      <inkml:brushProperty name="width" value="0.05292" units="cm"/>
      <inkml:brushProperty name="height" value="0.05292" units="cm"/>
    </inkml:brush>
  </inkml:definitions>
  <iact:action type="add" startTime="25113">
    <iact:property name="dataType"/>
    <iact:actionData xml:id="d0">
      <inkml:trace xmlns:inkml="http://www.w3.org/2003/InkML" xml:id="stk0" contextRef="#ctx0" brushRef="#br0">27399 10290 0,'-35'0'244,"1"-69"-217,-36-36-15,-69 1 1,0-70 0,69 0 0,-34 70 0,0-35 1,104 104-2,-70-34 1,1 34 11,-1-34-9,1 34-5,-1-35 4,-34 35-1,-35 35 0,69-34 0,-34-1 0,34 35-1,1 0 1,-36 0 0,36 0-1,-105 0 0,-35 0 3,35 35-7,-69 34 5,-35 36 1,104-36-2,-104 35 1,104-34 0,-69-1-1,34-34 9,-34 0-12,-70 0 0,-35 34 6,70 1-4,34 34 3,1 35 2,0 0-5,104 0 2,-1 0 0,106-69 1,-36-1-3,35 36 1,35-36 2,-34 70-1,34 35 0,-35 69-1,35 1-1,0-1 4,0-34-1,0-105-4,0 0 3,0 0 1,0 1 1,35 69-5,138-1 6,106 1-6,34 35 3,34-35 0,1-1 0,-35-34-1,-35 0 1,70 0 0,-70 1 0,0 68 0,-69-69-3,-1 0 0,-34 0 4,-35-104-1,-34 35 1,-1-36-3,0-34 2,1 35 0,103-35 0,36 35 1,103-35-2,-138 0 2,0 35-2,-140-35 2,-34 0-1,34 0 0,-34 0 13,35 0-11,69-139-6,35-35 6,-1-35-3,36-69 2,-35-35-2,-35 35 1,-35-35 0,35 70-1,-104 139 0,35-35 2,-35 69 0,-35 1-2,0-1 1,34-69-1,-34-104 1,0-36 0,0 36-1,0 69 1,0 70-1,0 0 2,0-1-5,0 71 4,0-71 0,0 71 6,-34-36-11,-36 1 3,35-36 1,-69 1 2,69 0 1,-104-35-4,69 34 2,1-68-1,-35 68 3,-1-34-1,71 70-3,-36 34 4,0-35-2,36 36 12,-1 34-12,0 0-1,-34-35 1,34 35 0,-35-70 1,-34 36-3,34-1 2,36 0 0,-1 35 0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9.31408" units="1/cm"/>
          <inkml:channelProperty channel="Y" name="resolution" value="49.23077" units="1/cm"/>
          <inkml:channelProperty channel="T" name="resolution" value="1" units="1/dev"/>
        </inkml:channelProperties>
      </inkml:inkSource>
      <inkml:timestamp xml:id="ts0" timeString="2020-05-15T20:46:20.514"/>
    </inkml:context>
    <inkml:brush xml:id="br0">
      <inkml:brushProperty name="width" value="0.05292" units="cm"/>
      <inkml:brushProperty name="height" value="0.05292" units="cm"/>
    </inkml:brush>
  </inkml:definitions>
  <iact:action type="add" startTime="30704">
    <iact:property name="dataType"/>
    <iact:actionData xml:id="d0">
      <inkml:trace xmlns:inkml="http://www.w3.org/2003/InkML" xml:id="stk0" contextRef="#ctx0" brushRef="#br0">8588 12863 0,'-35'0'15,"35"34"34,-34-34-37,-1 0 1,0 70 0,0-35 0,-69 34-3,69 35 2,-34-69 0,-1 35 2,35-35-1,1-1-1,-1 36 1,0-70 1,0 69-1,-34 70 1,-1-34-2,-34 103 2,0-34-2,-1-70 0,70-34 3,-34 34-3,69-69 1,-35 0-2,0-35 16,35 34-15,0 1 52,0 35-51,0 34 1,0 70-3,0-35-1,0-35 4,0-69-2,35 34 8,-35-34 10,35-35 10,0 35-25,34-35-3,70 0 1,105 0 0,34 0 0,-69 0-1,-1 0 2,-104-35-2,-34-34 2,0-1-2,-36 1 0,-34-1 2,35 1-2,0-36-3,0 1 4,-1 0 0,36-70 1,34-69-2,1 104 1,-71 34 0,1 36 0,0 34 2,-35 0-1,35 35 10,-35-35 2,0-34-14,0-1 1,0-69 2,0 0-4,0 70 3,0 34-3,0-35 1,0 36 15,0-1 34,0 0-11,-35 0-10,-35 1-15,36-1-12,-1 35 2,0 0-3,0-35 1,0 35 0,-69 0 0,69 0 0,1 0-1,-71 0 1,71 0 0,-71 0 1,70 0-2,1 0 13,-1 0-12,0 0 25</inkml:trace>
    </iact:actionData>
  </iact:action>
  <iact:action type="add" startTime="42966">
    <iact:property name="dataType"/>
    <iact:actionData xml:id="d1">
      <inkml:trace xmlns:inkml="http://www.w3.org/2003/InkML" xml:id="stk1" contextRef="#ctx0" brushRef="#br0">6259 12967 0,'0'0'3,"-35"0"33,35 35-24,0-1 1,-35 1-1,0 0-2,35 0 3,0-1-1,-35 1 14,35 0 13,0 0-13,-34 0-12,34-1 0,-35-34-3,35 70 2,-35-70-1,35 35 2,-35 34 25,35-34-27,-34 34 1,-1 70-1,0 35 1,0-69 0,35-36 2,0 1-4,0-36 2,-35 36 0,35-35 2,0-1-5,0 36 3,0-1 0,0 36-1,-34-1 3,34-34-4,0 34-1,0 0 3,0 0-1,0-34 1,0-1 0,0-34 1,0 35-2,0-35 15,34-1 25,36-34-40,69 0 2,-35 0-1,1 0-1,-36 0 0,1 0 1,-35 0 0,-1-34 0,1-1 0,0 0-1,0-35 3,-1 1-7,1-1 5,0-34 0,0 35-2,-35-1 3,35 35 0,-1-34-2,-34 34 2,0 0-3,0 1 3,0-1-1,0 0-1,35 0 2,-35 0 7,0-34-14,0-1 4,35-34 3,0 35-1,-1 34 0,1-35 0,0 36-1,-35-1 1,69-35 0,-34 35 0,35-34-1,-35 69 3,-1-35-4,1 35 2,-35-35 0,35 1 21,0 34-7,-1-35-15,1 35 14,0-35-13,0 0 0,-35 1 93,34-1-47,-34 0-46,0 0-1,35 1 15,-35-1-2,0 0 54,0 0-67,0 1 15,0-71-14,0 36 1,0 34-3,0 0 2,0 0 0,0 1 13,0-1-13,0 0 124,0 0-58,-35 1-42,-69-1-22,-35 0-3,35 35 2,-1 0-1,1 0-3,0 0 3,69 0 1,0 0 1,1 0-4,-1 0 2,0 0-1,0 0 2,0 0-2,1 0 0,-1 0 2,0 35-1,0-35-5,1 35 5,-1-35 0,35 34 2,-35-34-4,0 0 40,35 35-36,-34-35 24,34 35-27,0 0 2,-35-35-2</inkml:trace>
    </iact:actionData>
  </iact:action>
  <iact:action type="add" startTime="59684">
    <iact:property name="dataType"/>
    <iact:actionData xml:id="d2">
      <inkml:trace xmlns:inkml="http://www.w3.org/2003/InkML" xml:id="stk2" contextRef="#ctx0" brushRef="#br0">5285 12724 0,'35'-35'101,"-1"35"-87,36 0-2,0-70 1,-1 70 0,-34-34 0,0-1 1,34 35-1,-69-35-1,35 35 2,0-35-2,-1 35 14,1-35 13,0 1-13,-35-1-10,35 0-5,0 35-3,-1-69 5,1 69 0,0-35 0,-35 0 13,35 35-15,-1-35 30,36 35-28,0-34 0,-1-1 2,1 0-5,34 0 3,-69 1 1,-1 34 0,-34-35-2,35 35 13,-35-35 52,35 35-67,-35-35 2,35 35 1,0 0 0,-1-35 0,1 35-1,0-34 1,34-1 1,-34 35-3,0-70 3,34 36-1,1-1 14,-35 0 0,0 0 0,-1 1-16,1 34 1,0 0 17</inkml:trace>
    </iact:actionData>
  </iact:action>
  <iact:action type="add" startTime="61780">
    <iact:property name="dataType"/>
    <iact:actionData xml:id="d3">
      <inkml:trace xmlns:inkml="http://www.w3.org/2003/InkML" xml:id="stk3" contextRef="#ctx0" brushRef="#br0">7058 11472 0,'35'0'53,"0"0"51,0 0-63,-1 0-30,36 0 1,-1 0 3,1 0-4,-35 0 2,-1 0-4,1 0 17,0 0 79,-35 35 62,0 0-121,0-1-32,0 1-1,0 0 26,0 0-28,0-1 17,0 1-3,0 0 15,0 0 153</inkml:trace>
    </iact:actionData>
  </iact:action>
  <iact:action type="add" startTime="82197">
    <iact:property name="dataType"/>
    <iact:actionData xml:id="d4">
      <inkml:trace xmlns:inkml="http://www.w3.org/2003/InkML" xml:id="stk4" contextRef="#ctx0" brushRef="#br0">17872 10221 0,'-35'0'115,"105"0"131,104 0-233,-1-35 1,-34 35-6,-34 0 6,-36 0-2,36 0 0,-36 0 1,-34 0 0,34 0 0,-34 0 0,0 0-1,0 0 2,0 0 12</inkml:trace>
    </iact:actionData>
  </iact:action>
  <iact:action type="add" startTime="83644">
    <iact:property name="dataType"/>
    <iact:actionData xml:id="d5">
      <inkml:trace xmlns:inkml="http://www.w3.org/2003/InkML" xml:id="stk5" contextRef="#ctx0" brushRef="#br0">18637 9943 0,'35'0'100,"-1"0"-88,1 0 1,69 0 0,1 34 0,-36 1-1,-34 0 1,0-35 1,0 0-2,-1 0 15,-34 35-14,35-35 78,-35 34-66,35-34 14,0 70-28,0-70 3,-35 35-1,34-35-1,1 0 6,-35 34-7,35-34-1,-35 35 0,0 0 158,0 0-116,0-1-40,-35 1 2,35 35 1,-35-70-4,1 69 1,-1-34 23,0-35 70,0 35-79,0 0-12,-34-35-1,69 34-2,-35-34 3,35 35 23,-35-35-22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9.31408" units="1/cm"/>
          <inkml:channelProperty channel="Y" name="resolution" value="49.23077" units="1/cm"/>
          <inkml:channelProperty channel="T" name="resolution" value="1" units="1/dev"/>
        </inkml:channelProperties>
      </inkml:inkSource>
      <inkml:timestamp xml:id="ts0" timeString="2020-05-21T20:13:06.976"/>
    </inkml:context>
    <inkml:brush xml:id="br0">
      <inkml:brushProperty name="width" value="0.05292" units="cm"/>
      <inkml:brushProperty name="height" value="0.05292" units="cm"/>
    </inkml:brush>
  </inkml:definitions>
  <iact:action type="add" startTime="36529">
    <iact:property name="dataType"/>
    <iact:actionData xml:id="d0">
      <inkml:trace xmlns:inkml="http://www.w3.org/2003/InkML" xml:id="stk0" contextRef="#ctx0" brushRef="#br0">25000 7196 0,'-70'0'26,"36"0"-17,-36 0-4,-34 35 9,34-35-1,1 0-2,-1 35 1,-34-35 3,34 69-4,-69-34 3,70 0-4,-1 34 3,1-34-1,-1 35 1,0-36 0,36 36 6,-36-1-12,70 1 20,-35-70-14,35 35 0,0 0-1,0-1 3,0 1-4,0 35 3,0-36-2,70 36 2,-1-70-1,-34 35 0,104 34 0,-34-69-1,34 35 1,0-35 0,69 35-1,-34-1 3,35-34-8,-70 35 7,70 0-1,-70-35-1,35 35 1,-1-35-1,-34 34 2,-34-34 0,-36 0-3,1 0 2,-1 0 1,36 0 0,-36 0-2,36 0 1,-1 0 2,0 0-3,1 0 2,-36 0-3,1 0 2,-1 0 0,-34 0 1,34 0-1,-34 0 0,0 0-2,0 0 3,0 0 1,34-69-3,-34 34-1,0 0 3,69-34 0,-104 34-3,69 0 2,-69-34 0,0-35 0,0-1-1,0 36-2,0-1 3,-69 1 6,-1-36-11,-34 36 3,-35-70 3,35 104-1,-70-69-2,35 34 4,0 36-2,34-1 0,1 35 2,-35 0-2,0 0-1,0 0 1,0 0 1,69 0-1,-34 0-2,0 0 3,34 0-3,35 0 4,-34 0 0,-1 0-6,1 0 4,-36 35 1,36-35 0,-1 34-6,-34-34 4,34 0 2,36 0-2,-36 0 1,35 0 0,1 35-2,-71-35 2,70 35 3,1-35-3,-36 0-1,35 0 16,35 35-16,-34-35 1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4E501E-57A4-41AB-A4F0-15ED85F103E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FC3D3C-82BC-4F04-8D7A-EA7C8C108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957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526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 showing the number of participants with a normal or abnormal ERG as designated by diagnosis category.</a:t>
            </a:r>
          </a:p>
          <a:p>
            <a:endParaRPr lang="en-US" dirty="0"/>
          </a:p>
          <a:p>
            <a:r>
              <a:rPr lang="en-US" dirty="0"/>
              <a:t>Regression analysis showed no significant association between ffERG normal/abnormal status and AAE (</a:t>
            </a:r>
            <a:r>
              <a:rPr lang="en-US" i="1" dirty="0"/>
              <a:t>p</a:t>
            </a:r>
            <a:r>
              <a:rPr lang="en-US" dirty="0"/>
              <a:t> = 0.304, R=0.111) or reported YWD (</a:t>
            </a:r>
            <a:r>
              <a:rPr lang="en-US" i="1" dirty="0"/>
              <a:t>p </a:t>
            </a:r>
            <a:r>
              <a:rPr lang="en-US" dirty="0"/>
              <a:t>= 0.101, R=0.177). </a:t>
            </a:r>
          </a:p>
          <a:p>
            <a:endParaRPr lang="en-US" dirty="0"/>
          </a:p>
          <a:p>
            <a:r>
              <a:rPr lang="en-US" dirty="0"/>
              <a:t>The Pearson Chi-Square test for association was performed and showed a strong association (</a:t>
            </a:r>
            <a:r>
              <a:rPr lang="en-US" i="1" dirty="0"/>
              <a:t>p </a:t>
            </a:r>
            <a:r>
              <a:rPr lang="en-US" dirty="0"/>
              <a:t>= 0.008, Phi and Cramer’s V = 0.446), between ERG status and diagnosis categories.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635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A: </a:t>
            </a:r>
            <a:r>
              <a:rPr lang="en-US" dirty="0"/>
              <a:t>Age of onsets were plotted against variant types.</a:t>
            </a:r>
          </a:p>
          <a:p>
            <a:endParaRPr lang="en-US" dirty="0"/>
          </a:p>
          <a:p>
            <a:r>
              <a:rPr lang="en-US" dirty="0"/>
              <a:t> Median, 10%, 25%, 75%, 90% of quartiles were displayed in the box plots. </a:t>
            </a:r>
          </a:p>
          <a:p>
            <a:endParaRPr lang="en-US" dirty="0"/>
          </a:p>
          <a:p>
            <a:r>
              <a:rPr lang="en-US" dirty="0"/>
              <a:t>The individual data points were also plotted. </a:t>
            </a:r>
          </a:p>
          <a:p>
            <a:endParaRPr lang="en-US" b="1" dirty="0"/>
          </a:p>
          <a:p>
            <a:r>
              <a:rPr lang="en-US" b="1" dirty="0"/>
              <a:t>B: </a:t>
            </a:r>
            <a:r>
              <a:rPr lang="en-US" dirty="0"/>
              <a:t>Age of onset for seven of the most recurrent eyeGENE</a:t>
            </a:r>
            <a:r>
              <a:rPr lang="en-US" baseline="30000" dirty="0"/>
              <a:t>®</a:t>
            </a:r>
            <a:r>
              <a:rPr lang="en-US" dirty="0"/>
              <a:t> variants with cohort AF &gt; 0.01. </a:t>
            </a:r>
          </a:p>
          <a:p>
            <a:endParaRPr lang="en-US" dirty="0"/>
          </a:p>
          <a:p>
            <a:r>
              <a:rPr lang="en-US" dirty="0"/>
              <a:t>Across variant types, age of onset was about the same.</a:t>
            </a:r>
          </a:p>
          <a:p>
            <a:endParaRPr lang="en-US" dirty="0"/>
          </a:p>
          <a:p>
            <a:r>
              <a:rPr lang="en-US" dirty="0"/>
              <a:t>The lowest median age of onset was for the p.Arg172Trp variant at 26 years of age. </a:t>
            </a:r>
          </a:p>
          <a:p>
            <a:endParaRPr lang="en-US" dirty="0"/>
          </a:p>
          <a:p>
            <a:r>
              <a:rPr lang="en-US" dirty="0"/>
              <a:t>The p.Arg142Trp variant had the highest median age of onset at 57 years of age.</a:t>
            </a:r>
          </a:p>
          <a:p>
            <a:endParaRPr lang="en-US" dirty="0"/>
          </a:p>
          <a:p>
            <a:r>
              <a:rPr lang="en-US" dirty="0"/>
              <a:t>Cone rod dystrophy was the most common diagnosis related to the p.Arg172Trp missense allele and was found to be associated with a younger age of onset.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356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310554" cy="3600451"/>
          </a:xfrm>
        </p:spPr>
        <p:txBody>
          <a:bodyPr/>
          <a:lstStyle/>
          <a:p>
            <a:r>
              <a:rPr lang="en-US" dirty="0"/>
              <a:t>Purple indicates synonymous changes.</a:t>
            </a:r>
          </a:p>
          <a:p>
            <a:endParaRPr lang="en-US" dirty="0"/>
          </a:p>
          <a:p>
            <a:r>
              <a:rPr lang="en-US" dirty="0"/>
              <a:t>Average reported age of onset was 40 years of age. </a:t>
            </a:r>
          </a:p>
          <a:p>
            <a:endParaRPr lang="en-US" dirty="0"/>
          </a:p>
          <a:p>
            <a:r>
              <a:rPr lang="en-US" dirty="0"/>
              <a:t>Missense variants accounted for the most prevalent variant type, followed by truncating variants. </a:t>
            </a:r>
          </a:p>
          <a:p>
            <a:endParaRPr lang="en-US" dirty="0"/>
          </a:p>
          <a:p>
            <a:r>
              <a:rPr lang="en-US" dirty="0"/>
              <a:t>The c.828+3A&gt;T was the most frequent variant (28 families, 17.4%) in this cohort, of which 19 (67.9%) were diagnosed with Stargardt disease.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242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08892" y="4400549"/>
            <a:ext cx="5363308" cy="4075235"/>
          </a:xfrm>
        </p:spPr>
        <p:txBody>
          <a:bodyPr/>
          <a:lstStyle/>
          <a:p>
            <a:r>
              <a:rPr lang="en-US" dirty="0"/>
              <a:t>Schematic representation of peripherin-2 protein with the distribution of variants found in eyeGENE</a:t>
            </a:r>
            <a:r>
              <a:rPr lang="en-US" baseline="30000" dirty="0"/>
              <a:t>®</a:t>
            </a:r>
            <a:r>
              <a:rPr lang="en-US" dirty="0"/>
              <a:t> participants by color. </a:t>
            </a:r>
          </a:p>
          <a:p>
            <a:endParaRPr lang="en-US" dirty="0"/>
          </a:p>
          <a:p>
            <a:r>
              <a:rPr lang="en-US" dirty="0"/>
              <a:t>D1 and D2 represent the two intradiskal loops. </a:t>
            </a:r>
          </a:p>
          <a:p>
            <a:endParaRPr lang="en-US" dirty="0"/>
          </a:p>
          <a:p>
            <a:r>
              <a:rPr lang="en-US" dirty="0"/>
              <a:t>The N and C termini are located in the space between the disk membrane and the rod outer segment plasma membrane, with the fusion peptide region from </a:t>
            </a:r>
            <a:r>
              <a:rPr lang="en-US" dirty="0" err="1"/>
              <a:t>a.a.</a:t>
            </a:r>
            <a:r>
              <a:rPr lang="en-US" dirty="0"/>
              <a:t> 312 to 326. </a:t>
            </a:r>
          </a:p>
          <a:p>
            <a:endParaRPr lang="en-US" dirty="0"/>
          </a:p>
          <a:p>
            <a:r>
              <a:rPr lang="en-US" dirty="0"/>
              <a:t>Missense variants are indicated in red, frameshift variants in green, nonsense variants in blue, in-frame deletions in orange, and sites with both missense and nonsense variants in pink.</a:t>
            </a:r>
          </a:p>
          <a:p>
            <a:endParaRPr lang="en-US" dirty="0"/>
          </a:p>
          <a:p>
            <a:r>
              <a:rPr lang="en-US" dirty="0"/>
              <a:t>Missense variants clustered in the D2 intracellular loop ( especially between </a:t>
            </a:r>
            <a:r>
              <a:rPr lang="en-US" dirty="0" err="1"/>
              <a:t>a.a.</a:t>
            </a:r>
            <a:r>
              <a:rPr lang="en-US" dirty="0"/>
              <a:t> 141 – 240) of the Peripherin-2 protein. </a:t>
            </a:r>
          </a:p>
          <a:p>
            <a:endParaRPr lang="en-US" dirty="0"/>
          </a:p>
          <a:p>
            <a:r>
              <a:rPr lang="en-US" dirty="0"/>
              <a:t>The D2 loop is critical for protein-protein interactions.</a:t>
            </a:r>
          </a:p>
          <a:p>
            <a:endParaRPr lang="en-US" dirty="0"/>
          </a:p>
          <a:p>
            <a:r>
              <a:rPr lang="en-US" dirty="0"/>
              <a:t>If a mutation occurred near one of the cysteine residues within the D2 loop, it could interfere with proper protein folding and assembly within the outer segment disks.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6382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3031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178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334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864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5654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798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51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652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blood sample was obtained from each participant for DNA extraction. </a:t>
            </a:r>
          </a:p>
          <a:p>
            <a:endParaRPr lang="en-US" dirty="0"/>
          </a:p>
          <a:p>
            <a:r>
              <a:rPr lang="en-US" dirty="0"/>
              <a:t>Clinical details were provided by referring clinicians participating in the eyeGENE</a:t>
            </a:r>
            <a:r>
              <a:rPr lang="en-US" baseline="30000" dirty="0"/>
              <a:t>®</a:t>
            </a:r>
            <a:r>
              <a:rPr lang="en-US" dirty="0"/>
              <a:t> Network. </a:t>
            </a:r>
          </a:p>
          <a:p>
            <a:endParaRPr lang="en-US" dirty="0"/>
          </a:p>
          <a:p>
            <a:r>
              <a:rPr lang="en-US" dirty="0"/>
              <a:t>The cohort was sequenced for variants in </a:t>
            </a:r>
            <a:r>
              <a:rPr lang="en-US" i="1" dirty="0"/>
              <a:t>PRPH2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829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Approximately evenly split between males and females.</a:t>
            </a:r>
          </a:p>
          <a:p>
            <a:endParaRPr lang="en-US" dirty="0"/>
          </a:p>
          <a:p>
            <a:r>
              <a:rPr lang="en-US" dirty="0"/>
              <a:t>The inheritance patterns were based upon reported family history, though the majority were reported as autosomal dominant (defined as at least 2 generations affected).</a:t>
            </a:r>
          </a:p>
          <a:p>
            <a:endParaRPr lang="en-US" dirty="0"/>
          </a:p>
          <a:p>
            <a:r>
              <a:rPr lang="en-US" dirty="0"/>
              <a:t>Mean age at enrollment ranged from 47-56.</a:t>
            </a:r>
          </a:p>
          <a:p>
            <a:endParaRPr lang="en-US" dirty="0"/>
          </a:p>
          <a:p>
            <a:r>
              <a:rPr lang="en-US" dirty="0"/>
              <a:t>Mean age of onset ranged from 32-45.</a:t>
            </a:r>
          </a:p>
          <a:p>
            <a:endParaRPr lang="en-US" dirty="0"/>
          </a:p>
          <a:p>
            <a:r>
              <a:rPr lang="en-US" dirty="0"/>
              <a:t>Stargardt disease was the most common provider-reported diagnosis in this cohort.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629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Visual acuity (VA) measures were converted to VA Scores: Group 0 (20/12-20/25), Group 0.5 (20/32-20/63), Group 1 (20/80-20/160), Group 2 (20/200-20/400), Group 3 (20/500-20/1000), Group 4 (less than 20/1000), and Group 5 (no light perception, NLP). </a:t>
            </a:r>
          </a:p>
          <a:p>
            <a:endParaRPr lang="en-US" dirty="0"/>
          </a:p>
          <a:p>
            <a:r>
              <a:rPr lang="en-US" dirty="0"/>
              <a:t>Individual participants (indicated by dot) were plotted against average visual acuity score (OD/OS) and color-coded by diagnosis category (Red = Cone rod dystrophy, Gold = Other, Green = Pattern dystrophy, Blue = Retinitis pigmentosa, Purple = Stargardt disease). </a:t>
            </a:r>
          </a:p>
          <a:p>
            <a:endParaRPr lang="en-US" dirty="0"/>
          </a:p>
          <a:p>
            <a:r>
              <a:rPr lang="en-US" dirty="0"/>
              <a:t>Figure shows similar visual acuity score range between clinical phenotypes though Stargardt disease showed the tightest range for average VA score.</a:t>
            </a:r>
          </a:p>
          <a:p>
            <a:endParaRPr lang="en-US" dirty="0"/>
          </a:p>
          <a:p>
            <a:r>
              <a:rPr lang="en-US" dirty="0"/>
              <a:t>Regression analysis was also performed to look for trends in visual acuity score and variant class, but there was no significant association found.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C3D3C-82BC-4F04-8D7A-EA7C8C108E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19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7154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3930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5379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8576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3729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5064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7414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5915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69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045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498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3C7EC-FF41-4426-8BC8-7C2F4266D798}" type="datetimeFigureOut">
              <a:rPr lang="en-US" smtClean="0"/>
              <a:t>12/14/2020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B0C44920-CB73-43BE-ACD8-494876352ED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513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5.png"/><Relationship Id="rId5" Type="http://schemas.openxmlformats.org/officeDocument/2006/relationships/image" Target="../media/image12.ti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11/relationships/inkAction" Target="../ink/inkAction2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tif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emf"/><Relationship Id="rId5" Type="http://schemas.openxmlformats.org/officeDocument/2006/relationships/image" Target="../media/image1.jp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12" Type="http://schemas.openxmlformats.org/officeDocument/2006/relationships/image" Target="../media/image5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15.sv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microsoft.com/office/2011/relationships/inkAction" Target="../ink/inkAction3.xml"/><Relationship Id="rId4" Type="http://schemas.openxmlformats.org/officeDocument/2006/relationships/notesSlide" Target="../notesSlides/notesSlide12.xml"/><Relationship Id="rId9" Type="http://schemas.openxmlformats.org/officeDocument/2006/relationships/hyperlink" Target="http://gnomad.broadinstitute.org/gene/ENSG00000112619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tiff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emf"/><Relationship Id="rId11" Type="http://schemas.openxmlformats.org/officeDocument/2006/relationships/image" Target="../media/image5.png"/><Relationship Id="rId5" Type="http://schemas.openxmlformats.org/officeDocument/2006/relationships/image" Target="../media/image1.jpg"/><Relationship Id="rId10" Type="http://schemas.openxmlformats.org/officeDocument/2006/relationships/image" Target="../media/image21.sv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creativecommons.org/licenses/by-nc-nd/3.0/" TargetMode="Externa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hyperlink" Target="http://evergreenleaf.blogspot.com/2013/04/my-first-blog-award-liebster.html" TargetMode="External"/><Relationship Id="rId5" Type="http://schemas.openxmlformats.org/officeDocument/2006/relationships/image" Target="../media/image22.jp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microsoft.com/office/2011/relationships/inkAction" Target="../ink/inkAction1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8.tif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emf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83209-C719-4F0E-8C61-98280040EA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571" y="802298"/>
            <a:ext cx="10472058" cy="2541431"/>
          </a:xfrm>
        </p:spPr>
        <p:txBody>
          <a:bodyPr>
            <a:noAutofit/>
          </a:bodyPr>
          <a:lstStyle/>
          <a:p>
            <a:pPr algn="ctr"/>
            <a:r>
              <a:rPr lang="en-US" sz="4800" dirty="0"/>
              <a:t>Genotype-phenotype associations in a large </a:t>
            </a:r>
            <a:r>
              <a:rPr lang="en-US" sz="4800" i="1" dirty="0"/>
              <a:t>PRPH2</a:t>
            </a:r>
            <a:r>
              <a:rPr lang="en-US" sz="4800" dirty="0"/>
              <a:t>-related retinopathy cohort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213096-B0E7-4B28-97AC-5169D56BF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8571" y="3969877"/>
            <a:ext cx="10733315" cy="2085825"/>
          </a:xfrm>
        </p:spPr>
        <p:txBody>
          <a:bodyPr>
            <a:noAutofit/>
          </a:bodyPr>
          <a:lstStyle/>
          <a:p>
            <a:r>
              <a:rPr lang="en-US" sz="2400" b="1" dirty="0"/>
              <a:t>Melissa Reeves</a:t>
            </a:r>
            <a:r>
              <a:rPr lang="en-US" sz="2400" dirty="0"/>
              <a:t>, Kerry E. Goetz, Bin Guan, Ehsan Ullah, Delphine Blain, Wadih M. Zein, Santa J. Tumminia, Robert B. Hufnagel</a:t>
            </a:r>
            <a:endParaRPr lang="en-US" sz="2400" b="1" baseline="30000" dirty="0"/>
          </a:p>
          <a:p>
            <a:r>
              <a:rPr lang="en-US" sz="2200" dirty="0"/>
              <a:t>National Eye Institute, National Institutes of Health</a:t>
            </a:r>
          </a:p>
          <a:p>
            <a:r>
              <a:rPr lang="en-US" sz="2200" dirty="0"/>
              <a:t>ARVO Annual Meeting 2020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276C61-C905-49AB-A44F-24D7584979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810" y="37301"/>
            <a:ext cx="2822713" cy="764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E85E0A-D6D8-407D-9BCA-8C3E6ADEF6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7" y="37301"/>
            <a:ext cx="1187788" cy="764998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5D0891ED-D914-40BE-B6BD-FFD84A943C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29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84"/>
    </mc:Choice>
    <mc:Fallback xmlns="">
      <p:transition spd="slow" advTm="148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420BE-4FEA-49CE-8CBA-559C66FEA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Breakdown of ERG Status and Diagnosis Category</a:t>
            </a:r>
          </a:p>
        </p:txBody>
      </p:sp>
      <p:pic>
        <p:nvPicPr>
          <p:cNvPr id="4" name="Content Placeholder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176598FF-AAC2-4B73-9BEC-F130DC5C936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78" y="1908313"/>
            <a:ext cx="7123044" cy="4161183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FCD3679-EC82-422D-9DFB-BE1DCC48D6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6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38"/>
    </mc:Choice>
    <mc:Fallback xmlns="">
      <p:transition spd="slow" advTm="35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4000"/>
                <a:satMod val="80000"/>
                <a:lumMod val="106000"/>
              </a:scheme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4">
            <a:extLst>
              <a:ext uri="{FF2B5EF4-FFF2-40B4-BE49-F238E27FC236}">
                <a16:creationId xmlns:a16="http://schemas.microsoft.com/office/drawing/2014/main" id="{907B27AF-AFED-4FF4-8065-09E2ECD43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50" name="Rectangle 26">
            <a:extLst>
              <a:ext uri="{FF2B5EF4-FFF2-40B4-BE49-F238E27FC236}">
                <a16:creationId xmlns:a16="http://schemas.microsoft.com/office/drawing/2014/main" id="{45B2D936-4E08-4928-90A3-EB1B6784A5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51" name="Straight Connector 28">
            <a:extLst>
              <a:ext uri="{FF2B5EF4-FFF2-40B4-BE49-F238E27FC236}">
                <a16:creationId xmlns:a16="http://schemas.microsoft.com/office/drawing/2014/main" id="{9E1CD25F-9744-41BE-A5C7-B2A5C98507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30">
            <a:extLst>
              <a:ext uri="{FF2B5EF4-FFF2-40B4-BE49-F238E27FC236}">
                <a16:creationId xmlns:a16="http://schemas.microsoft.com/office/drawing/2014/main" id="{AAFAFBB4-6847-45A2-97CE-8853D99697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04D42-AEC2-48CC-B2C6-2190B293B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dirty="0"/>
              <a:t>Age of Disease Onset of eyeGENE</a:t>
            </a:r>
            <a:r>
              <a:rPr lang="en-US" baseline="30000" dirty="0"/>
              <a:t>®</a:t>
            </a:r>
            <a:r>
              <a:rPr lang="en-US" dirty="0"/>
              <a:t> </a:t>
            </a:r>
            <a:r>
              <a:rPr lang="en-US" i="1" dirty="0"/>
              <a:t>PRPH2</a:t>
            </a:r>
            <a:r>
              <a:rPr lang="en-US" dirty="0"/>
              <a:t> Variants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8CBC5C0-14DF-4489-BB41-99CF80D46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14" y="2156971"/>
            <a:ext cx="10365972" cy="352443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8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76849C54-2ACE-44B1-898F-D7E0D7244612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902600" y="3579480"/>
              <a:ext cx="5082480" cy="19648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76849C54-2ACE-44B1-898F-D7E0D724461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893240" y="3570120"/>
                <a:ext cx="5101200" cy="198360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4DD98B54-6D89-4BE2-B5F5-8A7AE91406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6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279"/>
    </mc:Choice>
    <mc:Fallback xmlns="">
      <p:transition spd="slow" advTm="89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phic 24">
            <a:extLst>
              <a:ext uri="{FF2B5EF4-FFF2-40B4-BE49-F238E27FC236}">
                <a16:creationId xmlns:a16="http://schemas.microsoft.com/office/drawing/2014/main" id="{650CD22D-C330-4D0A-BA8B-8E0D8EEB6B2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833" t="7904" b="7119"/>
          <a:stretch/>
        </p:blipFill>
        <p:spPr>
          <a:xfrm>
            <a:off x="6374285" y="2627337"/>
            <a:ext cx="5666026" cy="281216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A6DA64FE-A5C0-4BA5-ACFB-09E9F009E36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816" t="7414" r="33196" b="7414"/>
          <a:stretch/>
        </p:blipFill>
        <p:spPr>
          <a:xfrm>
            <a:off x="306075" y="2627337"/>
            <a:ext cx="5666026" cy="281216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3D1735B-668E-4441-B80A-022A0AD9130D}"/>
              </a:ext>
            </a:extLst>
          </p:cNvPr>
          <p:cNvSpPr txBox="1"/>
          <p:nvPr/>
        </p:nvSpPr>
        <p:spPr>
          <a:xfrm>
            <a:off x="278780" y="2165672"/>
            <a:ext cx="1526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gnomAD</a:t>
            </a:r>
            <a:endParaRPr 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8F0CAF-EA6E-4B18-95D6-5F04A450E41D}"/>
              </a:ext>
            </a:extLst>
          </p:cNvPr>
          <p:cNvSpPr txBox="1"/>
          <p:nvPr/>
        </p:nvSpPr>
        <p:spPr>
          <a:xfrm rot="16200000">
            <a:off x="-634729" y="3876231"/>
            <a:ext cx="16033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Allele frequency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FC5106-13CA-4866-8F48-E4DA50E3276D}"/>
              </a:ext>
            </a:extLst>
          </p:cNvPr>
          <p:cNvSpPr txBox="1"/>
          <p:nvPr/>
        </p:nvSpPr>
        <p:spPr>
          <a:xfrm>
            <a:off x="6343798" y="2177022"/>
            <a:ext cx="286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PRPH2</a:t>
            </a:r>
            <a:r>
              <a:rPr lang="en-US" sz="2400" dirty="0"/>
              <a:t> cohort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53C435-C98E-4ADC-9D28-92CA19544A3B}"/>
              </a:ext>
            </a:extLst>
          </p:cNvPr>
          <p:cNvSpPr txBox="1"/>
          <p:nvPr/>
        </p:nvSpPr>
        <p:spPr>
          <a:xfrm rot="16200000">
            <a:off x="5448227" y="3876231"/>
            <a:ext cx="1603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Allele frequency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5ED81C-81FA-4D8E-BB0C-5B9750E0F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cDNA Positions of Variants and Allele Frequencies in eyeGENE</a:t>
            </a:r>
            <a:r>
              <a:rPr lang="en-US" baseline="30000" dirty="0"/>
              <a:t>®</a:t>
            </a:r>
            <a:r>
              <a:rPr lang="en-US" dirty="0"/>
              <a:t> Probands and gnomAD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9969F8-FFD1-4E11-ACE2-0DC7FDF89295}"/>
              </a:ext>
            </a:extLst>
          </p:cNvPr>
          <p:cNvSpPr/>
          <p:nvPr/>
        </p:nvSpPr>
        <p:spPr>
          <a:xfrm>
            <a:off x="320822" y="6296064"/>
            <a:ext cx="1111580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Boon, C. J., den Hollander, A. I., </a:t>
            </a:r>
            <a:r>
              <a:rPr lang="en-US" sz="900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Hoyng</a:t>
            </a:r>
            <a:r>
              <a:rPr lang="en-US" sz="9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C. B., </a:t>
            </a:r>
            <a:r>
              <a:rPr lang="en-US" sz="900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Cremers</a:t>
            </a:r>
            <a:r>
              <a:rPr lang="en-US" sz="9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F. P., </a:t>
            </a:r>
            <a:r>
              <a:rPr lang="en-US" sz="900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Klevering</a:t>
            </a:r>
            <a:r>
              <a:rPr lang="en-US" sz="9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B. J., &amp; </a:t>
            </a:r>
            <a:r>
              <a:rPr lang="en-US" sz="900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Keunen</a:t>
            </a:r>
            <a:r>
              <a:rPr lang="en-US" sz="9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J. E. (2008). The spectrum of retinal dystrophies caused by mutations in the peripherin/RDS gene. </a:t>
            </a:r>
            <a:r>
              <a:rPr lang="en-US" sz="900" i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 Retin Eye Res, 27</a:t>
            </a:r>
            <a:r>
              <a:rPr lang="en-US" sz="9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(2), 213-235.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gnomAD browser, PRPH2. (2018). Retrieved from </a:t>
            </a:r>
            <a:r>
              <a:rPr lang="en-US" sz="900" u="sng" dirty="0">
                <a:hlinkClick r:id="rId9"/>
              </a:rPr>
              <a:t>http://gnomad.broadinstitute.org/gene/ENSG00000112619</a:t>
            </a:r>
            <a:r>
              <a:rPr lang="en-US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900" dirty="0"/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10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017C4323-725E-48FE-A2C7-D63F863503EC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8536680" y="2565720"/>
              <a:ext cx="1414800" cy="4881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017C4323-725E-48FE-A2C7-D63F863503E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527320" y="2556360"/>
                <a:ext cx="1433520" cy="50688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0FCD0804-1256-40AF-9758-C98A4D4EBB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3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600"/>
    </mc:Choice>
    <mc:Fallback xmlns="">
      <p:transition spd="slow" advTm="46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4000"/>
                <a:satMod val="80000"/>
                <a:lumMod val="106000"/>
              </a:scheme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B1DE69F-569C-4A49-8E50-4093C135A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0B488F5-9CE4-4346-B22F-600286ED4D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F76596F-57DF-4A0C-96D9-046DC3B3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6176A8D-754E-4699-9AAC-A833466A20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AA0E174-1032-45EB-8FEE-2178019BAE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017D167-735C-4828-BF61-5BEC0A93C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3B796B-2301-49E7-9EEA-808919881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13" y="988098"/>
            <a:ext cx="4495380" cy="2407724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4800" dirty="0"/>
              <a:t>Schematic of Peripherin-2 Protein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8A2A651-3D77-45F6-9A25-3762F5E46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t="474" r="60418" b="36564"/>
          <a:stretch/>
        </p:blipFill>
        <p:spPr>
          <a:xfrm>
            <a:off x="1125460" y="643464"/>
            <a:ext cx="4526280" cy="155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D107A06-96DD-42A4-8F6B-A4FAADFC57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708" y="96978"/>
            <a:ext cx="4204566" cy="59219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E1B9172-598D-41CA-A120-1347A28BA0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D3493C9-FDB6-46AD-891A-36C02F24D8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17DFAA0-6672-4E37-8A58-81C253ABB2B6}"/>
              </a:ext>
            </a:extLst>
          </p:cNvPr>
          <p:cNvSpPr/>
          <p:nvPr/>
        </p:nvSpPr>
        <p:spPr>
          <a:xfrm>
            <a:off x="135836" y="6221700"/>
            <a:ext cx="119200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Omasits</a:t>
            </a:r>
            <a:r>
              <a:rPr lang="en-US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U., Ahrens, C., Muller, S., &amp; </a:t>
            </a:r>
            <a:r>
              <a:rPr lang="en-US" sz="9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Wollscheid</a:t>
            </a:r>
            <a:r>
              <a:rPr lang="en-US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B. (2014). </a:t>
            </a:r>
            <a:r>
              <a:rPr lang="en-US" sz="9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Protter</a:t>
            </a:r>
            <a:r>
              <a:rPr lang="en-US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interactive protein feature visualization and integration with experimental proteomic data. </a:t>
            </a:r>
            <a:r>
              <a:rPr lang="en-US" sz="9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Bioinformatics</a:t>
            </a:r>
            <a:r>
              <a:rPr lang="en-US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(30), 884-886. </a:t>
            </a:r>
            <a:endParaRPr lang="en-US" sz="9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FB04B25-09D3-4FE4-B508-3B2848E098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094" y="2975635"/>
            <a:ext cx="2326554" cy="2526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Graphic 20" descr="Magnifying glass">
            <a:extLst>
              <a:ext uri="{FF2B5EF4-FFF2-40B4-BE49-F238E27FC236}">
                <a16:creationId xmlns:a16="http://schemas.microsoft.com/office/drawing/2014/main" id="{D2687D27-265C-4D86-AAF5-B46067367A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6822896">
            <a:off x="2116081" y="1826926"/>
            <a:ext cx="5617647" cy="561764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E8A181B-F811-4671-A11B-5F11B4A3B625}"/>
              </a:ext>
            </a:extLst>
          </p:cNvPr>
          <p:cNvSpPr txBox="1"/>
          <p:nvPr/>
        </p:nvSpPr>
        <p:spPr>
          <a:xfrm rot="20342079">
            <a:off x="2047259" y="5143601"/>
            <a:ext cx="1732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accent4"/>
                </a:solidFill>
              </a:rPr>
              <a:t>D2 Loop at a glance</a:t>
            </a:r>
          </a:p>
        </p:txBody>
      </p:sp>
      <p:pic>
        <p:nvPicPr>
          <p:cNvPr id="30" name="Audio 29">
            <a:hlinkClick r:id="" action="ppaction://media"/>
            <a:extLst>
              <a:ext uri="{FF2B5EF4-FFF2-40B4-BE49-F238E27FC236}">
                <a16:creationId xmlns:a16="http://schemas.microsoft.com/office/drawing/2014/main" id="{DD45FF43-6A96-4A8E-B0C0-52FEDD1C3E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7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6236"/>
    </mc:Choice>
    <mc:Fallback xmlns="">
      <p:transition advTm="462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E8650-4D07-4E17-9985-B1E2C4A4B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82187-F77C-485D-BEA1-7422E75AA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To our knowledge, this is the largest patient cohort review of </a:t>
            </a:r>
            <a:r>
              <a:rPr lang="en-US" i="1" dirty="0"/>
              <a:t>PRPH2</a:t>
            </a:r>
            <a:r>
              <a:rPr lang="en-US" dirty="0"/>
              <a:t>-related retinopathy. </a:t>
            </a:r>
          </a:p>
          <a:p>
            <a:r>
              <a:rPr lang="en-US" dirty="0"/>
              <a:t>As described in other studies, high variability among reported clinical diagnoses was noted within and between families. </a:t>
            </a:r>
          </a:p>
          <a:p>
            <a:r>
              <a:rPr lang="en-US" dirty="0"/>
              <a:t>Missense alleles clustered in a functional domain important for protein-protein interaction. </a:t>
            </a:r>
          </a:p>
          <a:p>
            <a:r>
              <a:rPr lang="en-US" dirty="0"/>
              <a:t>While variant class did not correlate with reported visual acuity, abnormal electroretinography, or age of onset, we found a significantly lower reported age of first symptoms for the p.Arg172Trp variant.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183F78A-AB73-4833-97AF-EEAD1F2DBE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7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286"/>
    </mc:Choice>
    <mc:Fallback xmlns="">
      <p:transition spd="slow" advTm="352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3C43C-7D9B-4698-BD7B-22393E193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4FE19-E93C-46A2-B313-5A5A1B1E5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270" y="1603513"/>
            <a:ext cx="9603275" cy="38628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NEI Office of the Director</a:t>
            </a:r>
          </a:p>
          <a:p>
            <a:pPr marL="457200" lvl="1" indent="0">
              <a:buNone/>
            </a:pPr>
            <a:r>
              <a:rPr lang="en-US" sz="2000" dirty="0"/>
              <a:t>Santa Tumminia</a:t>
            </a:r>
          </a:p>
          <a:p>
            <a:pPr marL="457200" lvl="1" indent="0">
              <a:buNone/>
            </a:pPr>
            <a:r>
              <a:rPr lang="en-US" sz="2000" dirty="0"/>
              <a:t>Kerry Goetz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sz="2400" dirty="0"/>
              <a:t>NEI Ophthalmic Genetics and Visual Function Branch</a:t>
            </a:r>
          </a:p>
          <a:p>
            <a:pPr marL="457200" lvl="1" indent="0">
              <a:buNone/>
            </a:pPr>
            <a:r>
              <a:rPr lang="en-US" sz="2000" dirty="0"/>
              <a:t>Robert Hufnagel	Delphine Blain		</a:t>
            </a:r>
          </a:p>
          <a:p>
            <a:pPr marL="457200" lvl="1" indent="0">
              <a:buNone/>
            </a:pPr>
            <a:r>
              <a:rPr lang="en-US" sz="2000" dirty="0"/>
              <a:t>Bin Guan		Wadih Zein</a:t>
            </a:r>
          </a:p>
          <a:p>
            <a:pPr marL="457200" lvl="1" indent="0">
              <a:buNone/>
            </a:pPr>
            <a:r>
              <a:rPr lang="en-US" sz="2000" dirty="0"/>
              <a:t>Ehsan Ullah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1E4C52-D56D-4E56-8148-3FAE886B12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13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59"/>
    </mc:Choice>
    <mc:Fallback xmlns="">
      <p:transition spd="slow" advTm="183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4DC9161-C34F-4494-B8FF-679AFEC39B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364229" y="953324"/>
            <a:ext cx="6991806" cy="49513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6CADFF0-2F1B-48F4-8B4A-3B9CEC6B0D4E}"/>
              </a:ext>
            </a:extLst>
          </p:cNvPr>
          <p:cNvSpPr txBox="1"/>
          <p:nvPr/>
        </p:nvSpPr>
        <p:spPr>
          <a:xfrm>
            <a:off x="106017" y="6402745"/>
            <a:ext cx="58136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6" tooltip="http://evergreenleaf.blogspot.com/2013/04/my-first-blog-award-liebster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7" tooltip="https://creativecommons.org/licenses/by-nc-nd/3.0/"/>
              </a:rPr>
              <a:t>CC BY-NC-ND</a:t>
            </a:r>
            <a:endParaRPr lang="en-US" sz="9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9A4CE2-7DC6-4D9A-BDF3-5A5D152E0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953324"/>
            <a:ext cx="2991156" cy="928485"/>
          </a:xfrm>
        </p:spPr>
        <p:txBody>
          <a:bodyPr>
            <a:normAutofit/>
          </a:bodyPr>
          <a:lstStyle/>
          <a:p>
            <a:r>
              <a:rPr lang="en-US" sz="3600" b="1" dirty="0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E98CD-9C0D-48F7-8E64-B145697B1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47652" y="5035346"/>
            <a:ext cx="3538331" cy="1049235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/>
              <a:t>Contact information</a:t>
            </a:r>
            <a:r>
              <a:rPr lang="en-US" b="1" dirty="0"/>
              <a:t>:</a:t>
            </a:r>
          </a:p>
          <a:p>
            <a:pPr marL="0" indent="0">
              <a:buNone/>
            </a:pPr>
            <a:r>
              <a:rPr lang="en-US" b="1" dirty="0"/>
              <a:t>melissa.reeves@nih.gov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701263-0E31-4CB0-88D6-6037E4E769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7" y="21691"/>
            <a:ext cx="1242043" cy="7999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8446A6-4550-4E6B-87ED-985C4C7DDD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287" y="56635"/>
            <a:ext cx="2822713" cy="764997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45A9C20F-B958-4A04-A43A-9766F08630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78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43"/>
    </mc:Choice>
    <mc:Fallback xmlns="">
      <p:transition spd="slow" advTm="151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BE7F9-47CF-475D-9C4C-9BC5165B9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Disclosure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41FF3-F4F1-4C50-B27B-ED94F999A6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AUTHORS:  </a:t>
            </a:r>
            <a:r>
              <a:rPr lang="en-US" dirty="0"/>
              <a:t>Reeves, M. J., Goetz, K. E., Guan, B., Ullah, E., Blain, D., Zein, W. M., Tumminia, S. J., and Hufnagel, R. B.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There is no commercial relationship relevant to the subject matter of this presentation.</a:t>
            </a: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A78F8582-2B94-4BA0-821D-7D0C2D532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9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60"/>
    </mc:Choice>
    <mc:Fallback xmlns="">
      <p:transition spd="slow" advTm="42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5D18D-FAED-448C-84CC-AA08DD8A9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/>
              <a:t>PRPH2</a:t>
            </a:r>
            <a:r>
              <a:rPr lang="en-US" dirty="0"/>
              <a:t> gene (previously </a:t>
            </a:r>
            <a:r>
              <a:rPr lang="en-US" i="1" dirty="0"/>
              <a:t>RDS, </a:t>
            </a:r>
            <a:r>
              <a:rPr lang="en-US" dirty="0"/>
              <a:t>also known as Tetraspanin-22) codes for the Peripherin-2 protein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51D1A0-1870-4A7A-983D-59BD9B6B42DC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67691" y="2002559"/>
            <a:ext cx="5866848" cy="3268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Peripherin-2 is a member of the tetraspanin family, the largest family of transmembrane proteins expressed in mammals (33 proteins)</a:t>
            </a:r>
          </a:p>
          <a:p>
            <a:r>
              <a:rPr lang="en-US" dirty="0"/>
              <a:t>Each protein has 4 transmembrane domains and an intracellular domain</a:t>
            </a:r>
          </a:p>
          <a:p>
            <a:r>
              <a:rPr lang="en-US" dirty="0"/>
              <a:t>Peripherin-2 localizes to the rims of cone lamellae and rod disk of the photoreceptor outer segment of the adult retina</a:t>
            </a:r>
          </a:p>
        </p:txBody>
      </p:sp>
      <p:pic>
        <p:nvPicPr>
          <p:cNvPr id="8" name="Picture Placeholder 4">
            <a:extLst>
              <a:ext uri="{FF2B5EF4-FFF2-40B4-BE49-F238E27FC236}">
                <a16:creationId xmlns:a16="http://schemas.microsoft.com/office/drawing/2014/main" id="{14116175-D68F-444C-8602-0C916C217EF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373" b="5373"/>
          <a:stretch>
            <a:fillRect/>
          </a:stretch>
        </p:blipFill>
        <p:spPr>
          <a:xfrm>
            <a:off x="6617952" y="2014155"/>
            <a:ext cx="5074250" cy="40066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354EC86-9890-4D0E-BE71-636238F7DAA7}"/>
              </a:ext>
            </a:extLst>
          </p:cNvPr>
          <p:cNvSpPr txBox="1"/>
          <p:nvPr/>
        </p:nvSpPr>
        <p:spPr>
          <a:xfrm>
            <a:off x="371061" y="6162261"/>
            <a:ext cx="118209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err="1"/>
              <a:t>Hemler</a:t>
            </a:r>
            <a:r>
              <a:rPr lang="en-US" sz="900" dirty="0"/>
              <a:t>, M. E. (2014). Tetraspanin proteins promote multiple cancer stages. </a:t>
            </a:r>
            <a:r>
              <a:rPr lang="en-US" sz="900" i="1" dirty="0"/>
              <a:t>Nat Rev Cancer, 14</a:t>
            </a:r>
            <a:r>
              <a:rPr lang="en-US" sz="900" dirty="0"/>
              <a:t>(1), 49-60.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/>
              <a:t>Chakraborty, D., Conley, S. M., Stuck, M. W., &amp; </a:t>
            </a:r>
            <a:r>
              <a:rPr lang="en-US" sz="900" dirty="0" err="1"/>
              <a:t>Naash</a:t>
            </a:r>
            <a:r>
              <a:rPr lang="en-US" sz="900" dirty="0"/>
              <a:t>, M. I. (2010). Differences in RDS trafficking, assembly and function in cones versus rods: insights from studies of C150S-RDS. </a:t>
            </a:r>
            <a:r>
              <a:rPr lang="en-US" sz="900" i="1" dirty="0"/>
              <a:t>Hum Mol Genet, 19</a:t>
            </a:r>
            <a:r>
              <a:rPr lang="en-US" sz="900" dirty="0"/>
              <a:t>(24), 4799-4812.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err="1"/>
              <a:t>Charrin</a:t>
            </a:r>
            <a:r>
              <a:rPr lang="en-US" sz="900" dirty="0"/>
              <a:t>, S., </a:t>
            </a:r>
            <a:r>
              <a:rPr lang="en-US" sz="900" dirty="0" err="1"/>
              <a:t>Jouannet</a:t>
            </a:r>
            <a:r>
              <a:rPr lang="en-US" sz="900" dirty="0"/>
              <a:t>, S., </a:t>
            </a:r>
            <a:r>
              <a:rPr lang="en-US" sz="900" dirty="0" err="1"/>
              <a:t>Boucheix</a:t>
            </a:r>
            <a:r>
              <a:rPr lang="en-US" sz="900" dirty="0"/>
              <a:t>, C., &amp; Rubinstein, E. (2014). Tetraspanins at a glance. </a:t>
            </a:r>
            <a:r>
              <a:rPr lang="en-US" sz="900" i="1" dirty="0"/>
              <a:t>J Cell Sci, 127</a:t>
            </a:r>
            <a:r>
              <a:rPr lang="en-US" sz="900" dirty="0"/>
              <a:t>(Pt 17), 3641-3648. doi:10.1242/jcs.154906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900" dirty="0"/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6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D647D7CD-A0C5-4E8C-8D73-F13DC7A031E0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7585560" y="3241440"/>
              <a:ext cx="2541240" cy="21279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D647D7CD-A0C5-4E8C-8D73-F13DC7A031E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576200" y="3232080"/>
                <a:ext cx="2559960" cy="214668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2AC11D20-8977-4D50-865A-E0CF9E6AF4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9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566"/>
    </mc:Choice>
    <mc:Fallback xmlns="">
      <p:transition spd="slow" advTm="375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45AE0-10C4-40A2-9408-B91A4E9FD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dirty="0"/>
              <a:t>PRPH2 </a:t>
            </a:r>
            <a:r>
              <a:rPr lang="en-US" dirty="0"/>
              <a:t>is associated with various retinopathies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84C70-5DA5-46B5-AF8A-C4402ABE3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408" y="1477941"/>
            <a:ext cx="3574252" cy="74370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400" b="1" dirty="0"/>
              <a:t>Macular dystrophies</a:t>
            </a:r>
            <a:r>
              <a:rPr lang="en-US" dirty="0"/>
              <a:t>	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85F465E-330B-44BB-8AFB-6CF189D15528}"/>
              </a:ext>
            </a:extLst>
          </p:cNvPr>
          <p:cNvGrpSpPr/>
          <p:nvPr/>
        </p:nvGrpSpPr>
        <p:grpSpPr>
          <a:xfrm>
            <a:off x="5179170" y="4213349"/>
            <a:ext cx="4555745" cy="1873824"/>
            <a:chOff x="4114800" y="1354568"/>
            <a:chExt cx="4818896" cy="1873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3708749-8C99-4F37-9915-26980D9B772A}"/>
                </a:ext>
              </a:extLst>
            </p:cNvPr>
            <p:cNvSpPr/>
            <p:nvPr/>
          </p:nvSpPr>
          <p:spPr>
            <a:xfrm>
              <a:off x="4114800" y="1354568"/>
              <a:ext cx="4805265" cy="1873824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0464208-1D36-489C-B9E1-8956CF407862}"/>
                </a:ext>
              </a:extLst>
            </p:cNvPr>
            <p:cNvSpPr/>
            <p:nvPr/>
          </p:nvSpPr>
          <p:spPr>
            <a:xfrm>
              <a:off x="4266835" y="1733921"/>
              <a:ext cx="466686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i="1" dirty="0"/>
                <a:t>PRPH2</a:t>
              </a:r>
              <a:r>
                <a:rPr lang="en-US" dirty="0"/>
                <a:t>-related Stargardt-like disease</a:t>
              </a:r>
            </a:p>
            <a:p>
              <a:pPr algn="ctr"/>
              <a:r>
                <a:rPr lang="en-US" dirty="0"/>
                <a:t>begins with vision loss later in life (~40 years) as compared to </a:t>
              </a:r>
              <a:r>
                <a:rPr lang="en-US" i="1" dirty="0"/>
                <a:t>ABCA4-related </a:t>
              </a:r>
              <a:r>
                <a:rPr lang="en-US" dirty="0"/>
                <a:t>(juvenile onset).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364D011-1849-4B85-A216-7921DDB1C0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045" y="3848751"/>
            <a:ext cx="2172022" cy="218937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CFF8C58-F550-415F-B618-F52DDFE4E006}"/>
              </a:ext>
            </a:extLst>
          </p:cNvPr>
          <p:cNvGrpSpPr/>
          <p:nvPr/>
        </p:nvGrpSpPr>
        <p:grpSpPr>
          <a:xfrm>
            <a:off x="197933" y="2114881"/>
            <a:ext cx="4805265" cy="1873824"/>
            <a:chOff x="3663818" y="1330586"/>
            <a:chExt cx="4805265" cy="187382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26FD28A-EBA5-4918-B91C-353D02E76DCA}"/>
                </a:ext>
              </a:extLst>
            </p:cNvPr>
            <p:cNvSpPr/>
            <p:nvPr/>
          </p:nvSpPr>
          <p:spPr>
            <a:xfrm>
              <a:off x="3663818" y="1330586"/>
              <a:ext cx="4805265" cy="1873824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550362F-A5A8-4F0F-A109-D58E70CD9D90}"/>
                </a:ext>
              </a:extLst>
            </p:cNvPr>
            <p:cNvSpPr/>
            <p:nvPr/>
          </p:nvSpPr>
          <p:spPr>
            <a:xfrm>
              <a:off x="3942986" y="1758472"/>
              <a:ext cx="424692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Pattern Dystrophy is characterized by mild distortion in vision, </a:t>
              </a:r>
            </a:p>
            <a:p>
              <a:pPr algn="ctr"/>
              <a:r>
                <a:rPr lang="en-US" dirty="0"/>
                <a:t>with a slow disease progression usually after age 40.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97AAA65F-7CF7-4F3A-8A1B-3F42963B56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170" y="1957107"/>
            <a:ext cx="2349739" cy="218937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DA0088-18F3-4197-B01E-FA7E7F642405}"/>
              </a:ext>
            </a:extLst>
          </p:cNvPr>
          <p:cNvSpPr/>
          <p:nvPr/>
        </p:nvSpPr>
        <p:spPr>
          <a:xfrm>
            <a:off x="258039" y="6239254"/>
            <a:ext cx="11933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err="1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Rostamizadeh</a:t>
            </a:r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M., Abdelaziz M., &amp; Shah V. (2019). </a:t>
            </a:r>
            <a:r>
              <a:rPr lang="en-US" sz="900" i="1" dirty="0" err="1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EyeWiki</a:t>
            </a:r>
            <a:r>
              <a:rPr lang="en-US" sz="900" i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, Pattern dystrophies</a:t>
            </a:r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. Retrieved </a:t>
            </a:r>
            <a:r>
              <a:rPr lang="en-US" sz="900" dirty="0">
                <a:ea typeface="SimSun" panose="02010600030101010101" pitchFamily="2" charset="-122"/>
              </a:rPr>
              <a:t>from http://eyewiki.aao.org/Pattern_dystrophies</a:t>
            </a:r>
            <a:endParaRPr lang="en-US" sz="900" dirty="0">
              <a:solidFill>
                <a:srgbClr val="000000"/>
              </a:solidFill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Online Mendelian Inheritance in Man (OMIM). (2016). </a:t>
            </a:r>
            <a:r>
              <a:rPr lang="en-US" sz="900" i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#248200, Stargardt disease 1</a:t>
            </a:r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. Retrieved </a:t>
            </a:r>
            <a:r>
              <a:rPr lang="en-US" sz="900" dirty="0">
                <a:ea typeface="SimSun" panose="02010600030101010101" pitchFamily="2" charset="-122"/>
              </a:rPr>
              <a:t>from https://www.omim.org/entry/248200</a:t>
            </a:r>
            <a:endParaRPr lang="en-US" sz="900" dirty="0"/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F73005B2-0D7C-424A-B54E-2494F613FA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92"/>
    </mc:Choice>
    <mc:Fallback xmlns="">
      <p:transition spd="slow" advTm="280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45AE0-10C4-40A2-9408-B91A4E9FD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dirty="0"/>
              <a:t>PRPH2 </a:t>
            </a:r>
            <a:r>
              <a:rPr lang="en-US" dirty="0"/>
              <a:t>is associated with various retinopathies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84C70-5DA5-46B5-AF8A-C4402ABE3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196" y="1444380"/>
            <a:ext cx="3441730" cy="5581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 dirty="0"/>
              <a:t>Cone-rod dystrophy</a:t>
            </a:r>
            <a:r>
              <a:rPr lang="en-US" sz="2400" dirty="0"/>
              <a:t>	</a:t>
            </a:r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DAF504F5-F877-4867-B03E-562B127A9F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370" y="2036522"/>
            <a:ext cx="3975175" cy="4011597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9EEB136-E963-4C16-873F-FEAE285DD493}"/>
              </a:ext>
            </a:extLst>
          </p:cNvPr>
          <p:cNvGrpSpPr/>
          <p:nvPr/>
        </p:nvGrpSpPr>
        <p:grpSpPr>
          <a:xfrm>
            <a:off x="117196" y="2024040"/>
            <a:ext cx="4707334" cy="2191871"/>
            <a:chOff x="4114800" y="1354568"/>
            <a:chExt cx="4805265" cy="1873824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CBFA234-0C62-4A74-9B6B-FD964EF0D06A}"/>
                </a:ext>
              </a:extLst>
            </p:cNvPr>
            <p:cNvSpPr/>
            <p:nvPr/>
          </p:nvSpPr>
          <p:spPr>
            <a:xfrm>
              <a:off x="4114800" y="1354568"/>
              <a:ext cx="4805265" cy="18738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6F7ED57-0530-47EB-9B92-E3E589A8B173}"/>
                </a:ext>
              </a:extLst>
            </p:cNvPr>
            <p:cNvSpPr/>
            <p:nvPr/>
          </p:nvSpPr>
          <p:spPr>
            <a:xfrm>
              <a:off x="4303092" y="1693047"/>
              <a:ext cx="4288335" cy="14997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CRD affects 1 in 30,000 with </a:t>
              </a:r>
            </a:p>
            <a:p>
              <a:pPr algn="ctr"/>
              <a:r>
                <a:rPr lang="en-US" dirty="0"/>
                <a:t>onset of symptoms often occurring in childhood, characterized by reduced scotopic and photopic ERG.</a:t>
              </a:r>
            </a:p>
            <a:p>
              <a:pPr algn="ctr"/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B2D67B-6135-4150-9EF1-F1E2E969F4E4}"/>
              </a:ext>
            </a:extLst>
          </p:cNvPr>
          <p:cNvGrpSpPr/>
          <p:nvPr/>
        </p:nvGrpSpPr>
        <p:grpSpPr>
          <a:xfrm>
            <a:off x="1838061" y="4039057"/>
            <a:ext cx="4707334" cy="1873824"/>
            <a:chOff x="3663818" y="1330586"/>
            <a:chExt cx="4805265" cy="1873824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E02B94C-7349-4ED7-B8B4-6E7CB53864B6}"/>
                </a:ext>
              </a:extLst>
            </p:cNvPr>
            <p:cNvSpPr/>
            <p:nvPr/>
          </p:nvSpPr>
          <p:spPr>
            <a:xfrm>
              <a:off x="3663818" y="1330586"/>
              <a:ext cx="4805265" cy="18738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CC11588-FDF6-4BDD-B3C5-F1D770FB73C4}"/>
                </a:ext>
              </a:extLst>
            </p:cNvPr>
            <p:cNvSpPr/>
            <p:nvPr/>
          </p:nvSpPr>
          <p:spPr>
            <a:xfrm>
              <a:off x="3859963" y="1743603"/>
              <a:ext cx="4412974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/>
                <a:t>Retinal degeneration with decreased visual acuity and light sensitivity, </a:t>
              </a:r>
            </a:p>
            <a:p>
              <a:pPr algn="ctr"/>
              <a:r>
                <a:rPr lang="en-US" sz="1600" dirty="0"/>
                <a:t>followed by night blindness, </a:t>
              </a:r>
            </a:p>
            <a:p>
              <a:pPr algn="ctr"/>
              <a:r>
                <a:rPr lang="en-US" sz="1600" dirty="0"/>
                <a:t>worsened peripheral vision, </a:t>
              </a:r>
            </a:p>
            <a:p>
              <a:pPr algn="ctr"/>
              <a:r>
                <a:rPr lang="en-US" sz="1600" dirty="0"/>
                <a:t>and possible nystagmus.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7E72DC16-14BC-49A8-9C8C-0AB992F90298}"/>
              </a:ext>
            </a:extLst>
          </p:cNvPr>
          <p:cNvSpPr/>
          <p:nvPr/>
        </p:nvSpPr>
        <p:spPr>
          <a:xfrm>
            <a:off x="301651" y="6252409"/>
            <a:ext cx="1097211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Genetics Home Reference (GHR). (2018). </a:t>
            </a:r>
            <a:r>
              <a:rPr lang="en-US" sz="900" i="1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Cone-rod dystrophy</a:t>
            </a:r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. Retrieved from </a:t>
            </a:r>
            <a:r>
              <a:rPr lang="en-US" sz="900" dirty="0">
                <a:ea typeface="SimSun" panose="02010600030101010101" pitchFamily="2" charset="-122"/>
              </a:rPr>
              <a:t>https://ghr.nlm.nih.gov/condition/cone-rod-dystrophy</a:t>
            </a:r>
            <a:endParaRPr lang="en-US" sz="900" dirty="0"/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A7ED3836-E331-4A50-9C4C-849111A27C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1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034"/>
    </mc:Choice>
    <mc:Fallback xmlns="">
      <p:transition spd="slow" advTm="270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45AE0-10C4-40A2-9408-B91A4E9FD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dirty="0"/>
              <a:t>PRPH2 </a:t>
            </a:r>
            <a:r>
              <a:rPr lang="en-US" dirty="0"/>
              <a:t>is associated with various retinopathies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84C70-5DA5-46B5-AF8A-C4402ABE3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646" y="1546251"/>
            <a:ext cx="4876801" cy="54191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5500" b="1" dirty="0"/>
              <a:t>Retinitis pigmentosa</a:t>
            </a:r>
            <a:r>
              <a:rPr lang="en-US" dirty="0"/>
              <a:t>	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D74DB2F-60CE-4515-8631-C3B818F23C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226" y="1546251"/>
            <a:ext cx="4229942" cy="454561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E4CE10E-3015-4588-A42F-F06E780E11E9}"/>
              </a:ext>
            </a:extLst>
          </p:cNvPr>
          <p:cNvGrpSpPr/>
          <p:nvPr/>
        </p:nvGrpSpPr>
        <p:grpSpPr>
          <a:xfrm>
            <a:off x="301345" y="2173386"/>
            <a:ext cx="4876801" cy="1873824"/>
            <a:chOff x="4114800" y="1354568"/>
            <a:chExt cx="4805265" cy="1873824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3BC472E-24C9-4AF5-AF49-055D36720F4A}"/>
                </a:ext>
              </a:extLst>
            </p:cNvPr>
            <p:cNvSpPr/>
            <p:nvPr/>
          </p:nvSpPr>
          <p:spPr>
            <a:xfrm>
              <a:off x="4114800" y="1354568"/>
              <a:ext cx="4805265" cy="187382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64ADA7E-5745-444F-A00D-3096FA227B51}"/>
                </a:ext>
              </a:extLst>
            </p:cNvPr>
            <p:cNvSpPr/>
            <p:nvPr/>
          </p:nvSpPr>
          <p:spPr>
            <a:xfrm>
              <a:off x="4195368" y="1828013"/>
              <a:ext cx="464412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/>
                <a:t>Retinitis Pigmentosa (RP) is prevalent in 1 in 3,000</a:t>
              </a:r>
            </a:p>
            <a:p>
              <a:pPr algn="ctr"/>
              <a:r>
                <a:rPr lang="en-US" sz="2000" dirty="0"/>
                <a:t> to 1 in 7,000 people.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03A3AD4-9FB6-499F-B778-9F2A6FC91619}"/>
              </a:ext>
            </a:extLst>
          </p:cNvPr>
          <p:cNvGrpSpPr/>
          <p:nvPr/>
        </p:nvGrpSpPr>
        <p:grpSpPr>
          <a:xfrm>
            <a:off x="2464904" y="4047210"/>
            <a:ext cx="4876802" cy="2011039"/>
            <a:chOff x="4114800" y="1354568"/>
            <a:chExt cx="4805265" cy="187382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9F043CD-81D8-42D8-9EC1-880CD8881E5D}"/>
                </a:ext>
              </a:extLst>
            </p:cNvPr>
            <p:cNvSpPr/>
            <p:nvPr/>
          </p:nvSpPr>
          <p:spPr>
            <a:xfrm>
              <a:off x="4114800" y="1354568"/>
              <a:ext cx="4805265" cy="1873824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97088C4-C402-4FC1-84CA-C93D238AB9D2}"/>
                </a:ext>
              </a:extLst>
            </p:cNvPr>
            <p:cNvSpPr/>
            <p:nvPr/>
          </p:nvSpPr>
          <p:spPr>
            <a:xfrm>
              <a:off x="4434647" y="1674909"/>
              <a:ext cx="4253741" cy="1233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/>
                <a:t>Night blindness and </a:t>
              </a:r>
            </a:p>
            <a:p>
              <a:pPr algn="ctr"/>
              <a:r>
                <a:rPr lang="en-US" sz="2000" dirty="0"/>
                <a:t>peripheral vision loss </a:t>
              </a:r>
            </a:p>
            <a:p>
              <a:pPr algn="ctr"/>
              <a:r>
                <a:rPr lang="en-US" sz="2000" dirty="0"/>
                <a:t>progresses to </a:t>
              </a:r>
            </a:p>
            <a:p>
              <a:pPr algn="ctr"/>
              <a:r>
                <a:rPr lang="en-US" sz="2000" dirty="0"/>
                <a:t>central vision loss and blindness.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D4847646-2A96-45CF-BBDF-44EDFAFC00FE}"/>
              </a:ext>
            </a:extLst>
          </p:cNvPr>
          <p:cNvSpPr/>
          <p:nvPr/>
        </p:nvSpPr>
        <p:spPr>
          <a:xfrm>
            <a:off x="301345" y="6233053"/>
            <a:ext cx="118906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Fahim, A. T., </a:t>
            </a:r>
            <a:r>
              <a:rPr lang="en-US" sz="900" dirty="0" err="1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Daiger</a:t>
            </a:r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, S. P., </a:t>
            </a:r>
            <a:r>
              <a:rPr lang="en-US" sz="900" dirty="0" err="1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Weleber</a:t>
            </a:r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, R. G. (1993). </a:t>
            </a:r>
            <a:r>
              <a:rPr lang="en-US" sz="900" dirty="0" err="1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Nonsyndromic</a:t>
            </a:r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Retinitis Pigmentosa </a:t>
            </a:r>
            <a:r>
              <a:rPr lang="en-US" sz="900" dirty="0">
                <a:ea typeface="SimSun" panose="02010600030101010101" pitchFamily="2" charset="-122"/>
              </a:rPr>
              <a:t>Overview. </a:t>
            </a:r>
            <a:r>
              <a:rPr lang="en-US" sz="900" i="1" dirty="0" err="1">
                <a:ea typeface="SimSun" panose="02010600030101010101" pitchFamily="2" charset="-122"/>
              </a:rPr>
              <a:t>GeneReviews</a:t>
            </a:r>
            <a:r>
              <a:rPr lang="en-US" sz="900" i="1" dirty="0">
                <a:ea typeface="SimSun" panose="02010600030101010101" pitchFamily="2" charset="-122"/>
              </a:rPr>
              <a:t>((R)).</a:t>
            </a:r>
            <a:r>
              <a:rPr lang="en-US" sz="900" dirty="0">
                <a:ea typeface="SimSun" panose="02010600030101010101" pitchFamily="2" charset="-122"/>
              </a:rPr>
              <a:t> Seattle: University of Washington, Seattle.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Stuck, M. W., Conley, S. M., </a:t>
            </a:r>
            <a:r>
              <a:rPr lang="en-US" sz="900" dirty="0" err="1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Naash</a:t>
            </a:r>
            <a:r>
              <a:rPr lang="en-US" sz="900" dirty="0">
                <a:solidFill>
                  <a:srgbClr val="00000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, M. I. (2016). PRPH2/RDS and ROM-1: Historical context, </a:t>
            </a:r>
            <a:r>
              <a:rPr lang="en-US" sz="900" dirty="0">
                <a:ea typeface="SimSun" panose="02010600030101010101" pitchFamily="2" charset="-122"/>
              </a:rPr>
              <a:t>current views and future considerations. </a:t>
            </a:r>
            <a:r>
              <a:rPr lang="en-US" sz="900" i="1" dirty="0">
                <a:ea typeface="SimSun" panose="02010600030101010101" pitchFamily="2" charset="-122"/>
              </a:rPr>
              <a:t>Progress in Retinal and Eye Research, </a:t>
            </a:r>
            <a:r>
              <a:rPr lang="en-US" sz="900" dirty="0">
                <a:ea typeface="SimSun" panose="02010600030101010101" pitchFamily="2" charset="-122"/>
              </a:rPr>
              <a:t>52, 47–63.</a:t>
            </a:r>
            <a:endParaRPr lang="en-US" sz="900" dirty="0"/>
          </a:p>
          <a:p>
            <a:endParaRPr lang="en-US" sz="900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5F182D0-A97C-4765-B68F-E11EE168C4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41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15"/>
    </mc:Choice>
    <mc:Fallback xmlns="">
      <p:transition spd="slow" advTm="163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7C852-9726-4D04-8469-4D897574A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National Genotyping and Phenotyping Network, eyeGENE</a:t>
            </a:r>
            <a:r>
              <a:rPr lang="en-US" baseline="30000" dirty="0"/>
              <a:t>®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A2F5B5-4811-4BCE-AA76-2A5A021C5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021" y="2171769"/>
            <a:ext cx="11288935" cy="3632683"/>
          </a:xfrm>
        </p:spPr>
        <p:txBody>
          <a:bodyPr/>
          <a:lstStyle/>
          <a:p>
            <a:r>
              <a:rPr lang="en-US" dirty="0"/>
              <a:t>A genomic medicine initiative of the National Eye Institute, National Institutes of Health</a:t>
            </a:r>
          </a:p>
          <a:p>
            <a:r>
              <a:rPr lang="en-US" dirty="0"/>
              <a:t>Nearly 6,500 participants with rare, inherited eye disorders recruited</a:t>
            </a:r>
          </a:p>
          <a:p>
            <a:r>
              <a:rPr lang="en-US" dirty="0"/>
              <a:t>1,242 participants screened for the </a:t>
            </a:r>
            <a:r>
              <a:rPr lang="en-US" i="1" dirty="0"/>
              <a:t>PRPH2</a:t>
            </a:r>
            <a:r>
              <a:rPr lang="en-US" dirty="0"/>
              <a:t> gene</a:t>
            </a:r>
          </a:p>
          <a:p>
            <a:r>
              <a:rPr lang="en-US" dirty="0"/>
              <a:t>187 participants from 161 families found to have known or suspected disease-causing variants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3ED132B-36AE-4F1F-BD3D-EC77F2F9D2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76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721"/>
    </mc:Choice>
    <mc:Fallback xmlns="">
      <p:transition spd="slow" advTm="417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4000"/>
                <a:satMod val="80000"/>
                <a:lumMod val="106000"/>
              </a:schemeClr>
            </a:gs>
            <a:gs pos="100000">
              <a:schemeClr val="bg1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07B27AF-AFED-4FF4-8065-09E2ECD43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5B2D936-4E08-4928-90A3-EB1B6784A5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E1CD25F-9744-41BE-A5C7-B2A5C98507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AAFAFBB4-6847-45A2-97CE-8853D99697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924B11-3E60-4127-A1C7-044DCC00E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Snapshot of the Data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BDF5A25-5011-4907-B9F8-FC7AE6A599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5921163"/>
              </p:ext>
            </p:extLst>
          </p:nvPr>
        </p:nvGraphicFramePr>
        <p:xfrm>
          <a:off x="1125460" y="1696278"/>
          <a:ext cx="9462008" cy="37756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1057">
                  <a:extLst>
                    <a:ext uri="{9D8B030D-6E8A-4147-A177-3AD203B41FA5}">
                      <a16:colId xmlns:a16="http://schemas.microsoft.com/office/drawing/2014/main" val="4209415189"/>
                    </a:ext>
                  </a:extLst>
                </a:gridCol>
                <a:gridCol w="1679424">
                  <a:extLst>
                    <a:ext uri="{9D8B030D-6E8A-4147-A177-3AD203B41FA5}">
                      <a16:colId xmlns:a16="http://schemas.microsoft.com/office/drawing/2014/main" val="2946099038"/>
                    </a:ext>
                  </a:extLst>
                </a:gridCol>
                <a:gridCol w="126079">
                  <a:extLst>
                    <a:ext uri="{9D8B030D-6E8A-4147-A177-3AD203B41FA5}">
                      <a16:colId xmlns:a16="http://schemas.microsoft.com/office/drawing/2014/main" val="3534266413"/>
                    </a:ext>
                  </a:extLst>
                </a:gridCol>
                <a:gridCol w="1363640">
                  <a:extLst>
                    <a:ext uri="{9D8B030D-6E8A-4147-A177-3AD203B41FA5}">
                      <a16:colId xmlns:a16="http://schemas.microsoft.com/office/drawing/2014/main" val="2736731464"/>
                    </a:ext>
                  </a:extLst>
                </a:gridCol>
                <a:gridCol w="1543936">
                  <a:extLst>
                    <a:ext uri="{9D8B030D-6E8A-4147-A177-3AD203B41FA5}">
                      <a16:colId xmlns:a16="http://schemas.microsoft.com/office/drawing/2014/main" val="626877365"/>
                    </a:ext>
                  </a:extLst>
                </a:gridCol>
                <a:gridCol w="1543936">
                  <a:extLst>
                    <a:ext uri="{9D8B030D-6E8A-4147-A177-3AD203B41FA5}">
                      <a16:colId xmlns:a16="http://schemas.microsoft.com/office/drawing/2014/main" val="1834337925"/>
                    </a:ext>
                  </a:extLst>
                </a:gridCol>
                <a:gridCol w="1543936">
                  <a:extLst>
                    <a:ext uri="{9D8B030D-6E8A-4147-A177-3AD203B41FA5}">
                      <a16:colId xmlns:a16="http://schemas.microsoft.com/office/drawing/2014/main" val="1216519514"/>
                    </a:ext>
                  </a:extLst>
                </a:gridCol>
              </a:tblGrid>
              <a:tr h="52682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N = 187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CRD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Mean (Range)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Other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Mean (Range)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Mean (Range)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Mean (Range)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RP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Mean (Range)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extLst>
                  <a:ext uri="{0D108BD9-81ED-4DB2-BD59-A6C34878D82A}">
                    <a16:rowId xmlns:a16="http://schemas.microsoft.com/office/drawing/2014/main" val="97493443"/>
                  </a:ext>
                </a:extLst>
              </a:tr>
              <a:tr h="2771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Age at Enrollment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47 (12 – 82)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51 (32 – 80)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54 (25 – 89)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51 (8 – 82)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56 (34 – 75)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extLst>
                  <a:ext uri="{0D108BD9-81ED-4DB2-BD59-A6C34878D82A}">
                    <a16:rowId xmlns:a16="http://schemas.microsoft.com/office/drawing/2014/main" val="3357926153"/>
                  </a:ext>
                </a:extLst>
              </a:tr>
              <a:tr h="28272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Age of Onset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32 (4 – 65)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44 (20 – 73)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45 (10 – 71)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39 (0 – 70)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34 (10 – 60)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extLst>
                  <a:ext uri="{0D108BD9-81ED-4DB2-BD59-A6C34878D82A}">
                    <a16:rowId xmlns:a16="http://schemas.microsoft.com/office/drawing/2014/main" val="3286920022"/>
                  </a:ext>
                </a:extLst>
              </a:tr>
              <a:tr h="52682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ln>
                            <a:solidFill>
                              <a:schemeClr val="accent1"/>
                            </a:solidFill>
                          </a:ln>
                          <a:effectLst/>
                        </a:rPr>
                        <a:t>N = 187</a:t>
                      </a:r>
                      <a:endParaRPr lang="en-US" sz="1300" dirty="0">
                        <a:ln>
                          <a:solidFill>
                            <a:schemeClr val="accent1"/>
                          </a:solidFill>
                        </a:ln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ln>
                            <a:solidFill>
                              <a:schemeClr val="accent1"/>
                            </a:solidFill>
                          </a:ln>
                          <a:effectLst/>
                        </a:rPr>
                        <a:t>CRD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ln>
                            <a:solidFill>
                              <a:schemeClr val="accent1"/>
                            </a:solidFill>
                          </a:ln>
                          <a:effectLst/>
                        </a:rPr>
                        <a:t>N (%)</a:t>
                      </a:r>
                      <a:endParaRPr lang="en-US" sz="1300">
                        <a:ln>
                          <a:solidFill>
                            <a:schemeClr val="accent1"/>
                          </a:solidFill>
                        </a:ln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ln>
                            <a:solidFill>
                              <a:schemeClr val="accent1"/>
                            </a:solidFill>
                          </a:ln>
                          <a:effectLst/>
                        </a:rPr>
                        <a:t>Other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ln>
                            <a:solidFill>
                              <a:schemeClr val="accent1"/>
                            </a:solidFill>
                          </a:ln>
                          <a:effectLst/>
                        </a:rPr>
                        <a:t>N (%)</a:t>
                      </a:r>
                      <a:endParaRPr lang="en-US" sz="1300">
                        <a:ln>
                          <a:solidFill>
                            <a:schemeClr val="accent1"/>
                          </a:solidFill>
                        </a:ln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ln>
                            <a:solidFill>
                              <a:schemeClr val="accent1"/>
                            </a:solidFill>
                          </a:ln>
                          <a:effectLst/>
                        </a:rPr>
                        <a:t>PD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ln>
                            <a:solidFill>
                              <a:schemeClr val="accent1"/>
                            </a:solidFill>
                          </a:ln>
                          <a:effectLst/>
                        </a:rPr>
                        <a:t>N (%)</a:t>
                      </a:r>
                      <a:endParaRPr lang="en-US" sz="1300">
                        <a:ln>
                          <a:solidFill>
                            <a:schemeClr val="accent1"/>
                          </a:solidFill>
                        </a:ln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ln>
                            <a:solidFill>
                              <a:schemeClr val="accent1"/>
                            </a:solidFill>
                          </a:ln>
                          <a:effectLst/>
                        </a:rPr>
                        <a:t>SD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ln>
                            <a:solidFill>
                              <a:schemeClr val="accent1"/>
                            </a:solidFill>
                          </a:ln>
                          <a:effectLst/>
                        </a:rPr>
                        <a:t>N (%)</a:t>
                      </a:r>
                      <a:endParaRPr lang="en-US" sz="1300">
                        <a:ln>
                          <a:solidFill>
                            <a:schemeClr val="accent1"/>
                          </a:solidFill>
                        </a:ln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ln>
                            <a:solidFill>
                              <a:schemeClr val="accent1"/>
                            </a:solidFill>
                          </a:ln>
                          <a:effectLst/>
                        </a:rPr>
                        <a:t>RP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ln>
                            <a:solidFill>
                              <a:schemeClr val="accent1"/>
                            </a:solidFill>
                          </a:ln>
                          <a:effectLst/>
                        </a:rPr>
                        <a:t>N (%)</a:t>
                      </a:r>
                      <a:endParaRPr lang="en-US" sz="1300" dirty="0">
                        <a:ln>
                          <a:solidFill>
                            <a:schemeClr val="accent1"/>
                          </a:solidFill>
                        </a:ln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extLst>
                  <a:ext uri="{0D108BD9-81ED-4DB2-BD59-A6C34878D82A}">
                    <a16:rowId xmlns:a16="http://schemas.microsoft.com/office/drawing/2014/main" val="4283829609"/>
                  </a:ext>
                </a:extLst>
              </a:tr>
              <a:tr h="2771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Male (N = 91)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9 (9.9%)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6 (6.6%)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19 (20.9%)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42 (46.2%)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15 (16.5%)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extLst>
                  <a:ext uri="{0D108BD9-81ED-4DB2-BD59-A6C34878D82A}">
                    <a16:rowId xmlns:a16="http://schemas.microsoft.com/office/drawing/2014/main" val="3491489412"/>
                  </a:ext>
                </a:extLst>
              </a:tr>
              <a:tr h="2771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Female (N = 96)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9 (9.4%)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5 (5.3%)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26 (27.1%)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45 (46.9%)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11 (11.5%)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extLst>
                  <a:ext uri="{0D108BD9-81ED-4DB2-BD59-A6C34878D82A}">
                    <a16:rowId xmlns:a16="http://schemas.microsoft.com/office/drawing/2014/main" val="2242673922"/>
                  </a:ext>
                </a:extLst>
              </a:tr>
              <a:tr h="52682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Autosomal dominant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11 (61.1%)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10 (90.9%)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27 (60.0%)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22 (25.3%)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23 (88.5%)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extLst>
                  <a:ext uri="{0D108BD9-81ED-4DB2-BD59-A6C34878D82A}">
                    <a16:rowId xmlns:a16="http://schemas.microsoft.com/office/drawing/2014/main" val="2071820074"/>
                  </a:ext>
                </a:extLst>
              </a:tr>
              <a:tr h="52682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Autosomal recessive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 (11.1%)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 (9.1%)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 (8.9%)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12 (13.8%)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 (3.8%)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extLst>
                  <a:ext uri="{0D108BD9-81ED-4DB2-BD59-A6C34878D82A}">
                    <a16:rowId xmlns:a16="http://schemas.microsoft.com/office/drawing/2014/main" val="2560792515"/>
                  </a:ext>
                </a:extLst>
              </a:tr>
              <a:tr h="2771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Sporadic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 (22.2%)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9 (20.0%)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45 (51.7%)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2 (7.7%)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extLst>
                  <a:ext uri="{0D108BD9-81ED-4DB2-BD59-A6C34878D82A}">
                    <a16:rowId xmlns:a16="http://schemas.microsoft.com/office/drawing/2014/main" val="1391343348"/>
                  </a:ext>
                </a:extLst>
              </a:tr>
              <a:tr h="2771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Unknown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 (5.6%)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5 (11.1%)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8 (9.2%)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0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527" marR="87527" marT="0" marB="0"/>
                </a:tc>
                <a:extLst>
                  <a:ext uri="{0D108BD9-81ED-4DB2-BD59-A6C34878D82A}">
                    <a16:rowId xmlns:a16="http://schemas.microsoft.com/office/drawing/2014/main" val="3591412611"/>
                  </a:ext>
                </a:extLst>
              </a:tr>
            </a:tbl>
          </a:graphicData>
        </a:graphic>
      </p:graphicFrame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2BADFE7-0577-4093-839F-34569903CB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6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799"/>
    </mc:Choice>
    <mc:Fallback xmlns="">
      <p:transition spd="slow" advTm="387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7F6E10-2258-4F72-A10C-DB6F99FE4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eyeGENE</a:t>
            </a:r>
            <a:r>
              <a:rPr lang="en-US" baseline="30000" dirty="0"/>
              <a:t>® </a:t>
            </a:r>
            <a:r>
              <a:rPr lang="en-US" dirty="0"/>
              <a:t>Participant Visual Acuity Scoring and Diagnosis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6D58662-A945-47ED-B6CA-11BB8B3BD1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030466" y="1865224"/>
            <a:ext cx="8131068" cy="422411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4075401-F4AB-43D2-B995-BEFE6E18B0C7}"/>
              </a:ext>
            </a:extLst>
          </p:cNvPr>
          <p:cNvSpPr/>
          <p:nvPr/>
        </p:nvSpPr>
        <p:spPr>
          <a:xfrm>
            <a:off x="92765" y="6211669"/>
            <a:ext cx="1188719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Ophthalmology, I. C. o. (2002). Visual Standards: Aspects and Ranges of Vision Loss with Emphasis on Population Surveys. 35.</a:t>
            </a:r>
            <a:endParaRPr lang="en-US" sz="900" dirty="0"/>
          </a:p>
        </p:txBody>
      </p:sp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76D8B7C0-3FEB-462F-A566-E7991DA4CE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2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496"/>
    </mc:Choice>
    <mc:Fallback xmlns="">
      <p:transition spd="slow" advTm="584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100C7699C73A498CB057F667D9CD99" ma:contentTypeVersion="11" ma:contentTypeDescription="Create a new document." ma:contentTypeScope="" ma:versionID="7b13da4e8d10c8bddbcf7db0f0ec69cd">
  <xsd:schema xmlns:xsd="http://www.w3.org/2001/XMLSchema" xmlns:xs="http://www.w3.org/2001/XMLSchema" xmlns:p="http://schemas.microsoft.com/office/2006/metadata/properties" xmlns:ns3="589fc4a7-9825-4918-b2d3-6237c872ffbf" xmlns:ns4="0b516ab0-04e4-4c88-99cd-523706b96b1a" targetNamespace="http://schemas.microsoft.com/office/2006/metadata/properties" ma:root="true" ma:fieldsID="fa303b2667ac3dbe4bb3509941ecdfb9" ns3:_="" ns4:_="">
    <xsd:import namespace="589fc4a7-9825-4918-b2d3-6237c872ffbf"/>
    <xsd:import namespace="0b516ab0-04e4-4c88-99cd-523706b96b1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9fc4a7-9825-4918-b2d3-6237c872ffb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516ab0-04e4-4c88-99cd-523706b96b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A3BB4DE-2405-4F22-BB53-275A46B1F7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9fc4a7-9825-4918-b2d3-6237c872ffbf"/>
    <ds:schemaRef ds:uri="0b516ab0-04e4-4c88-99cd-523706b96b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176DE9-45A0-4AF4-A81E-5A832A5AC47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40F596-5888-4174-95BA-6658B95A915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1972</Words>
  <Application>Microsoft Office PowerPoint</Application>
  <PresentationFormat>Widescreen</PresentationFormat>
  <Paragraphs>229</Paragraphs>
  <Slides>16</Slides>
  <Notes>16</Notes>
  <HiddenSlides>0</HiddenSlides>
  <MMClips>16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Century Gothic</vt:lpstr>
      <vt:lpstr>Gallery</vt:lpstr>
      <vt:lpstr>Genotype-phenotype associations in a large PRPH2-related retinopathy cohort</vt:lpstr>
      <vt:lpstr>Disclosure Statement</vt:lpstr>
      <vt:lpstr>PRPH2 gene (previously RDS, also known as Tetraspanin-22) codes for the Peripherin-2 protein</vt:lpstr>
      <vt:lpstr>PRPH2 is associated with various retinopathies</vt:lpstr>
      <vt:lpstr>PRPH2 is associated with various retinopathies</vt:lpstr>
      <vt:lpstr>PRPH2 is associated with various retinopathies</vt:lpstr>
      <vt:lpstr>The National Genotyping and Phenotyping Network, eyeGENE®</vt:lpstr>
      <vt:lpstr>Snapshot of the Data</vt:lpstr>
      <vt:lpstr>eyeGENE® Participant Visual Acuity Scoring and Diagnosis</vt:lpstr>
      <vt:lpstr>Breakdown of ERG Status and Diagnosis Category</vt:lpstr>
      <vt:lpstr>Age of Disease Onset of eyeGENE® PRPH2 Variants</vt:lpstr>
      <vt:lpstr>cDNA Positions of Variants and Allele Frequencies in eyeGENE® Probands and gnomAD</vt:lpstr>
      <vt:lpstr>Schematic of Peripherin-2 Protein</vt:lpstr>
      <vt:lpstr>Conclusions</vt:lpstr>
      <vt:lpstr>Acknowledgments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Genotype-phenotype associations in a large PRPH2-related retinopathy cohort</dc:title>
  <dc:creator>Reeves, Melissa (NIH/NEI) [E]</dc:creator>
  <cp:lastModifiedBy>Goetz, Kerry (NIH/NEI) [E]</cp:lastModifiedBy>
  <cp:revision>15</cp:revision>
  <dcterms:created xsi:type="dcterms:W3CDTF">2020-05-21T16:52:49Z</dcterms:created>
  <dcterms:modified xsi:type="dcterms:W3CDTF">2020-12-14T15:40:15Z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0x01010027100C7699C73A498CB057F667D9CD99</vt:lpwstr>
  </property>
</Properties>
</file>